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9" r:id="rId3"/>
    <p:sldId id="257" r:id="rId4"/>
    <p:sldId id="260" r:id="rId5"/>
    <p:sldId id="267" r:id="rId6"/>
    <p:sldId id="266" r:id="rId7"/>
    <p:sldId id="278" r:id="rId8"/>
    <p:sldId id="263" r:id="rId9"/>
    <p:sldId id="280" r:id="rId10"/>
    <p:sldId id="276" r:id="rId11"/>
    <p:sldId id="262" r:id="rId12"/>
    <p:sldId id="269" r:id="rId13"/>
    <p:sldId id="268" r:id="rId14"/>
    <p:sldId id="270" r:id="rId15"/>
    <p:sldId id="272" r:id="rId16"/>
    <p:sldId id="274" r:id="rId17"/>
    <p:sldId id="273" r:id="rId18"/>
    <p:sldId id="264" r:id="rId19"/>
    <p:sldId id="281" r:id="rId20"/>
    <p:sldId id="26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kranz Simone  ZHB Luzern" initials="RSZL" lastIdx="1" clrIdx="0">
    <p:extLst>
      <p:ext uri="{19B8F6BF-5375-455C-9EA6-DF929625EA0E}">
        <p15:presenceInfo xmlns:p15="http://schemas.microsoft.com/office/powerpoint/2012/main" userId="S-1-5-21-776561741-1229272821-725345543-7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F69C4D-0F65-4515-AA1A-3803BCEEE4B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D8A1606E-5625-4DFE-AC12-68681967AB4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OER finden</a:t>
          </a:r>
        </a:p>
      </dgm:t>
    </dgm:pt>
    <dgm:pt modelId="{D16ADC87-E6DD-44DD-BEF6-DF145B04909C}" type="parTrans" cxnId="{F315041C-0255-4675-8362-BE007EFFE877}">
      <dgm:prSet/>
      <dgm:spPr/>
      <dgm:t>
        <a:bodyPr/>
        <a:lstStyle/>
        <a:p>
          <a:endParaRPr lang="de-CH"/>
        </a:p>
      </dgm:t>
    </dgm:pt>
    <dgm:pt modelId="{FDAE2882-907F-47DB-B73A-613C621C4CD7}" type="sibTrans" cxnId="{F315041C-0255-4675-8362-BE007EFFE877}">
      <dgm:prSet/>
      <dgm:spPr/>
      <dgm:t>
        <a:bodyPr/>
        <a:lstStyle/>
        <a:p>
          <a:endParaRPr lang="de-CH"/>
        </a:p>
      </dgm:t>
    </dgm:pt>
    <dgm:pt modelId="{B79BE257-17A1-4F55-9CF3-373C7DD0978A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OER nutzen</a:t>
          </a:r>
        </a:p>
      </dgm:t>
    </dgm:pt>
    <dgm:pt modelId="{6965493C-BD05-4542-8560-BE91D86A716E}" type="parTrans" cxnId="{4AEBB7FF-640D-4D9A-927E-7BAD227E5575}">
      <dgm:prSet/>
      <dgm:spPr/>
      <dgm:t>
        <a:bodyPr/>
        <a:lstStyle/>
        <a:p>
          <a:endParaRPr lang="de-CH"/>
        </a:p>
      </dgm:t>
    </dgm:pt>
    <dgm:pt modelId="{BCD91C0D-A4CA-4661-99FD-4DB49C1C6B71}" type="sibTrans" cxnId="{4AEBB7FF-640D-4D9A-927E-7BAD227E5575}">
      <dgm:prSet/>
      <dgm:spPr/>
      <dgm:t>
        <a:bodyPr/>
        <a:lstStyle/>
        <a:p>
          <a:endParaRPr lang="de-CH"/>
        </a:p>
      </dgm:t>
    </dgm:pt>
    <dgm:pt modelId="{2AF5884A-3863-4C5D-BE1F-E7E9B525A4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OER fördern</a:t>
          </a:r>
        </a:p>
      </dgm:t>
    </dgm:pt>
    <dgm:pt modelId="{7F2CB7AD-B952-4986-90EF-64FA41F6A9B1}" type="parTrans" cxnId="{DEF7B517-2656-401E-9875-7C6E98820D39}">
      <dgm:prSet/>
      <dgm:spPr/>
      <dgm:t>
        <a:bodyPr/>
        <a:lstStyle/>
        <a:p>
          <a:endParaRPr lang="de-CH"/>
        </a:p>
      </dgm:t>
    </dgm:pt>
    <dgm:pt modelId="{7CDE746F-4723-4C57-BFBD-6BC7611CAFCD}" type="sibTrans" cxnId="{DEF7B517-2656-401E-9875-7C6E98820D39}">
      <dgm:prSet/>
      <dgm:spPr/>
      <dgm:t>
        <a:bodyPr/>
        <a:lstStyle/>
        <a:p>
          <a:endParaRPr lang="de-CH"/>
        </a:p>
      </dgm:t>
    </dgm:pt>
    <dgm:pt modelId="{63597BD5-1794-4369-AE9B-5A1DFDD80A1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OER erstellen</a:t>
          </a:r>
        </a:p>
      </dgm:t>
    </dgm:pt>
    <dgm:pt modelId="{FF22EFDE-2541-49E8-8591-1129D0F54E64}" type="parTrans" cxnId="{B95C3B8F-C340-4A1D-84A7-BA6E999B25B1}">
      <dgm:prSet/>
      <dgm:spPr/>
      <dgm:t>
        <a:bodyPr/>
        <a:lstStyle/>
        <a:p>
          <a:endParaRPr lang="de-CH"/>
        </a:p>
      </dgm:t>
    </dgm:pt>
    <dgm:pt modelId="{1D24C59C-FCAA-46D8-84B6-87707D86B62E}" type="sibTrans" cxnId="{B95C3B8F-C340-4A1D-84A7-BA6E999B25B1}">
      <dgm:prSet/>
      <dgm:spPr/>
      <dgm:t>
        <a:bodyPr/>
        <a:lstStyle/>
        <a:p>
          <a:endParaRPr lang="de-CH"/>
        </a:p>
      </dgm:t>
    </dgm:pt>
    <dgm:pt modelId="{81C99E92-5A58-49A9-A79C-C79428833A7F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OER anbieten</a:t>
          </a:r>
        </a:p>
      </dgm:t>
    </dgm:pt>
    <dgm:pt modelId="{A79DF723-CF8D-4CCE-B43F-0DAAB81FCA0F}" type="parTrans" cxnId="{E15E3037-6667-4DDD-A959-D7A9417448BB}">
      <dgm:prSet/>
      <dgm:spPr/>
      <dgm:t>
        <a:bodyPr/>
        <a:lstStyle/>
        <a:p>
          <a:endParaRPr lang="de-CH"/>
        </a:p>
      </dgm:t>
    </dgm:pt>
    <dgm:pt modelId="{FC08047C-3457-44EF-B8B1-29F21DAFDC00}" type="sibTrans" cxnId="{E15E3037-6667-4DDD-A959-D7A9417448BB}">
      <dgm:prSet/>
      <dgm:spPr/>
      <dgm:t>
        <a:bodyPr/>
        <a:lstStyle/>
        <a:p>
          <a:endParaRPr lang="de-CH"/>
        </a:p>
      </dgm:t>
    </dgm:pt>
    <dgm:pt modelId="{FEC76273-B43E-46B1-BADB-68BCADFCA5DC}" type="pres">
      <dgm:prSet presAssocID="{47F69C4D-0F65-4515-AA1A-3803BCEEE4B2}" presName="cycle" presStyleCnt="0">
        <dgm:presLayoutVars>
          <dgm:dir/>
          <dgm:resizeHandles val="exact"/>
        </dgm:presLayoutVars>
      </dgm:prSet>
      <dgm:spPr/>
    </dgm:pt>
    <dgm:pt modelId="{948BBFA1-51A6-4141-B650-859115F2EEF0}" type="pres">
      <dgm:prSet presAssocID="{D8A1606E-5625-4DFE-AC12-68681967AB4D}" presName="node" presStyleLbl="node1" presStyleIdx="0" presStyleCnt="5" custScaleX="124988" custScaleY="78533">
        <dgm:presLayoutVars>
          <dgm:bulletEnabled val="1"/>
        </dgm:presLayoutVars>
      </dgm:prSet>
      <dgm:spPr/>
    </dgm:pt>
    <dgm:pt modelId="{E051368B-1FE2-4EF4-9F52-FE6C3F88CA2C}" type="pres">
      <dgm:prSet presAssocID="{FDAE2882-907F-47DB-B73A-613C621C4CD7}" presName="sibTrans" presStyleLbl="sibTrans2D1" presStyleIdx="0" presStyleCnt="5"/>
      <dgm:spPr/>
    </dgm:pt>
    <dgm:pt modelId="{D050C62B-0F97-4276-8898-843A334264A5}" type="pres">
      <dgm:prSet presAssocID="{FDAE2882-907F-47DB-B73A-613C621C4CD7}" presName="connectorText" presStyleLbl="sibTrans2D1" presStyleIdx="0" presStyleCnt="5"/>
      <dgm:spPr/>
    </dgm:pt>
    <dgm:pt modelId="{D39A3ECE-9735-4E79-A8E3-E7084A23D52D}" type="pres">
      <dgm:prSet presAssocID="{B79BE257-17A1-4F55-9CF3-373C7DD0978A}" presName="node" presStyleLbl="node1" presStyleIdx="1" presStyleCnt="5" custScaleX="107557" custScaleY="74949">
        <dgm:presLayoutVars>
          <dgm:bulletEnabled val="1"/>
        </dgm:presLayoutVars>
      </dgm:prSet>
      <dgm:spPr/>
    </dgm:pt>
    <dgm:pt modelId="{ED64C34D-D313-4CC1-BF23-4DC621FF2A26}" type="pres">
      <dgm:prSet presAssocID="{BCD91C0D-A4CA-4661-99FD-4DB49C1C6B71}" presName="sibTrans" presStyleLbl="sibTrans2D1" presStyleIdx="1" presStyleCnt="5"/>
      <dgm:spPr/>
    </dgm:pt>
    <dgm:pt modelId="{7C83D061-1DC6-4505-B59D-E421823B2C9C}" type="pres">
      <dgm:prSet presAssocID="{BCD91C0D-A4CA-4661-99FD-4DB49C1C6B71}" presName="connectorText" presStyleLbl="sibTrans2D1" presStyleIdx="1" presStyleCnt="5"/>
      <dgm:spPr/>
    </dgm:pt>
    <dgm:pt modelId="{B70B8FFD-6ED2-4BDF-A096-E927EDDFDACD}" type="pres">
      <dgm:prSet presAssocID="{2AF5884A-3863-4C5D-BE1F-E7E9B525A40B}" presName="node" presStyleLbl="node1" presStyleIdx="2" presStyleCnt="5" custScaleX="121564" custScaleY="75713" custRadScaleRad="107409" custRadScaleInc="-7172">
        <dgm:presLayoutVars>
          <dgm:bulletEnabled val="1"/>
        </dgm:presLayoutVars>
      </dgm:prSet>
      <dgm:spPr/>
    </dgm:pt>
    <dgm:pt modelId="{D50FBD18-390C-41E5-8A41-37D46B4CA795}" type="pres">
      <dgm:prSet presAssocID="{7CDE746F-4723-4C57-BFBD-6BC7611CAFCD}" presName="sibTrans" presStyleLbl="sibTrans2D1" presStyleIdx="2" presStyleCnt="5"/>
      <dgm:spPr/>
    </dgm:pt>
    <dgm:pt modelId="{6863C161-CDB9-4749-AA24-0F653ECE76A0}" type="pres">
      <dgm:prSet presAssocID="{7CDE746F-4723-4C57-BFBD-6BC7611CAFCD}" presName="connectorText" presStyleLbl="sibTrans2D1" presStyleIdx="2" presStyleCnt="5"/>
      <dgm:spPr/>
    </dgm:pt>
    <dgm:pt modelId="{821E48EE-FEF5-44FC-A2AA-35F763B07D7E}" type="pres">
      <dgm:prSet presAssocID="{63597BD5-1794-4369-AE9B-5A1DFDD80A15}" presName="node" presStyleLbl="node1" presStyleIdx="3" presStyleCnt="5" custScaleX="117931" custScaleY="80961" custRadScaleRad="100810" custRadScaleInc="3096">
        <dgm:presLayoutVars>
          <dgm:bulletEnabled val="1"/>
        </dgm:presLayoutVars>
      </dgm:prSet>
      <dgm:spPr/>
    </dgm:pt>
    <dgm:pt modelId="{0105C2EC-DCE7-4D62-9860-A2144FCB005E}" type="pres">
      <dgm:prSet presAssocID="{1D24C59C-FCAA-46D8-84B6-87707D86B62E}" presName="sibTrans" presStyleLbl="sibTrans2D1" presStyleIdx="3" presStyleCnt="5"/>
      <dgm:spPr/>
    </dgm:pt>
    <dgm:pt modelId="{1710E947-EE2E-4077-B8C3-5969CA94C35B}" type="pres">
      <dgm:prSet presAssocID="{1D24C59C-FCAA-46D8-84B6-87707D86B62E}" presName="connectorText" presStyleLbl="sibTrans2D1" presStyleIdx="3" presStyleCnt="5"/>
      <dgm:spPr/>
    </dgm:pt>
    <dgm:pt modelId="{FCAE1E8A-6C2F-4E4D-AAB6-2302192C23C4}" type="pres">
      <dgm:prSet presAssocID="{81C99E92-5A58-49A9-A79C-C79428833A7F}" presName="node" presStyleLbl="node1" presStyleIdx="4" presStyleCnt="5" custScaleX="120982" custScaleY="78879" custRadScaleRad="101464" custRadScaleInc="-746">
        <dgm:presLayoutVars>
          <dgm:bulletEnabled val="1"/>
        </dgm:presLayoutVars>
      </dgm:prSet>
      <dgm:spPr/>
    </dgm:pt>
    <dgm:pt modelId="{8108689B-942E-4F81-891C-CCF05340F2E9}" type="pres">
      <dgm:prSet presAssocID="{FC08047C-3457-44EF-B8B1-29F21DAFDC00}" presName="sibTrans" presStyleLbl="sibTrans2D1" presStyleIdx="4" presStyleCnt="5"/>
      <dgm:spPr/>
    </dgm:pt>
    <dgm:pt modelId="{B7855B86-56A8-4A96-8F74-8C8F32418B27}" type="pres">
      <dgm:prSet presAssocID="{FC08047C-3457-44EF-B8B1-29F21DAFDC00}" presName="connectorText" presStyleLbl="sibTrans2D1" presStyleIdx="4" presStyleCnt="5"/>
      <dgm:spPr/>
    </dgm:pt>
  </dgm:ptLst>
  <dgm:cxnLst>
    <dgm:cxn modelId="{A3653115-60DF-4D4F-A93A-2A098BE1307B}" type="presOf" srcId="{7CDE746F-4723-4C57-BFBD-6BC7611CAFCD}" destId="{D50FBD18-390C-41E5-8A41-37D46B4CA795}" srcOrd="0" destOrd="0" presId="urn:microsoft.com/office/officeart/2005/8/layout/cycle2"/>
    <dgm:cxn modelId="{DEF7B517-2656-401E-9875-7C6E98820D39}" srcId="{47F69C4D-0F65-4515-AA1A-3803BCEEE4B2}" destId="{2AF5884A-3863-4C5D-BE1F-E7E9B525A40B}" srcOrd="2" destOrd="0" parTransId="{7F2CB7AD-B952-4986-90EF-64FA41F6A9B1}" sibTransId="{7CDE746F-4723-4C57-BFBD-6BC7611CAFCD}"/>
    <dgm:cxn modelId="{F315041C-0255-4675-8362-BE007EFFE877}" srcId="{47F69C4D-0F65-4515-AA1A-3803BCEEE4B2}" destId="{D8A1606E-5625-4DFE-AC12-68681967AB4D}" srcOrd="0" destOrd="0" parTransId="{D16ADC87-E6DD-44DD-BEF6-DF145B04909C}" sibTransId="{FDAE2882-907F-47DB-B73A-613C621C4CD7}"/>
    <dgm:cxn modelId="{542BC120-61B1-40E9-BA31-B86F61D9030A}" type="presOf" srcId="{47F69C4D-0F65-4515-AA1A-3803BCEEE4B2}" destId="{FEC76273-B43E-46B1-BADB-68BCADFCA5DC}" srcOrd="0" destOrd="0" presId="urn:microsoft.com/office/officeart/2005/8/layout/cycle2"/>
    <dgm:cxn modelId="{2EF75721-0E99-457A-A2E6-DBDB6C49E170}" type="presOf" srcId="{81C99E92-5A58-49A9-A79C-C79428833A7F}" destId="{FCAE1E8A-6C2F-4E4D-AAB6-2302192C23C4}" srcOrd="0" destOrd="0" presId="urn:microsoft.com/office/officeart/2005/8/layout/cycle2"/>
    <dgm:cxn modelId="{E15E3037-6667-4DDD-A959-D7A9417448BB}" srcId="{47F69C4D-0F65-4515-AA1A-3803BCEEE4B2}" destId="{81C99E92-5A58-49A9-A79C-C79428833A7F}" srcOrd="4" destOrd="0" parTransId="{A79DF723-CF8D-4CCE-B43F-0DAAB81FCA0F}" sibTransId="{FC08047C-3457-44EF-B8B1-29F21DAFDC00}"/>
    <dgm:cxn modelId="{4C81235E-EDC9-45EF-9B1A-9FB6E3062720}" type="presOf" srcId="{1D24C59C-FCAA-46D8-84B6-87707D86B62E}" destId="{1710E947-EE2E-4077-B8C3-5969CA94C35B}" srcOrd="1" destOrd="0" presId="urn:microsoft.com/office/officeart/2005/8/layout/cycle2"/>
    <dgm:cxn modelId="{2775E261-C5E6-4916-9B14-D3F55D83FCD1}" type="presOf" srcId="{1D24C59C-FCAA-46D8-84B6-87707D86B62E}" destId="{0105C2EC-DCE7-4D62-9860-A2144FCB005E}" srcOrd="0" destOrd="0" presId="urn:microsoft.com/office/officeart/2005/8/layout/cycle2"/>
    <dgm:cxn modelId="{9A33D147-897A-462A-8C49-736941ABD088}" type="presOf" srcId="{BCD91C0D-A4CA-4661-99FD-4DB49C1C6B71}" destId="{7C83D061-1DC6-4505-B59D-E421823B2C9C}" srcOrd="1" destOrd="0" presId="urn:microsoft.com/office/officeart/2005/8/layout/cycle2"/>
    <dgm:cxn modelId="{1E94E370-1679-4AAD-ADB3-746CE51C5548}" type="presOf" srcId="{B79BE257-17A1-4F55-9CF3-373C7DD0978A}" destId="{D39A3ECE-9735-4E79-A8E3-E7084A23D52D}" srcOrd="0" destOrd="0" presId="urn:microsoft.com/office/officeart/2005/8/layout/cycle2"/>
    <dgm:cxn modelId="{56BBDF8E-B89E-4873-8175-25829D589947}" type="presOf" srcId="{FDAE2882-907F-47DB-B73A-613C621C4CD7}" destId="{D050C62B-0F97-4276-8898-843A334264A5}" srcOrd="1" destOrd="0" presId="urn:microsoft.com/office/officeart/2005/8/layout/cycle2"/>
    <dgm:cxn modelId="{B95C3B8F-C340-4A1D-84A7-BA6E999B25B1}" srcId="{47F69C4D-0F65-4515-AA1A-3803BCEEE4B2}" destId="{63597BD5-1794-4369-AE9B-5A1DFDD80A15}" srcOrd="3" destOrd="0" parTransId="{FF22EFDE-2541-49E8-8591-1129D0F54E64}" sibTransId="{1D24C59C-FCAA-46D8-84B6-87707D86B62E}"/>
    <dgm:cxn modelId="{018C5A9A-6388-4911-96D8-661FCC5B70E3}" type="presOf" srcId="{2AF5884A-3863-4C5D-BE1F-E7E9B525A40B}" destId="{B70B8FFD-6ED2-4BDF-A096-E927EDDFDACD}" srcOrd="0" destOrd="0" presId="urn:microsoft.com/office/officeart/2005/8/layout/cycle2"/>
    <dgm:cxn modelId="{B2FC3BC7-600B-4558-8088-418CDD68EC9A}" type="presOf" srcId="{7CDE746F-4723-4C57-BFBD-6BC7611CAFCD}" destId="{6863C161-CDB9-4749-AA24-0F653ECE76A0}" srcOrd="1" destOrd="0" presId="urn:microsoft.com/office/officeart/2005/8/layout/cycle2"/>
    <dgm:cxn modelId="{A5C6C3D4-D0EB-478E-821B-9DEC903FF537}" type="presOf" srcId="{FC08047C-3457-44EF-B8B1-29F21DAFDC00}" destId="{8108689B-942E-4F81-891C-CCF05340F2E9}" srcOrd="0" destOrd="0" presId="urn:microsoft.com/office/officeart/2005/8/layout/cycle2"/>
    <dgm:cxn modelId="{1C1F8AD8-0E32-4E62-A259-6126ACC82963}" type="presOf" srcId="{FDAE2882-907F-47DB-B73A-613C621C4CD7}" destId="{E051368B-1FE2-4EF4-9F52-FE6C3F88CA2C}" srcOrd="0" destOrd="0" presId="urn:microsoft.com/office/officeart/2005/8/layout/cycle2"/>
    <dgm:cxn modelId="{E2F4E9DE-3CA2-4A33-AC83-228FD7EA67A6}" type="presOf" srcId="{D8A1606E-5625-4DFE-AC12-68681967AB4D}" destId="{948BBFA1-51A6-4141-B650-859115F2EEF0}" srcOrd="0" destOrd="0" presId="urn:microsoft.com/office/officeart/2005/8/layout/cycle2"/>
    <dgm:cxn modelId="{E5831ADF-3597-41A9-8DEB-88A19963E3EF}" type="presOf" srcId="{63597BD5-1794-4369-AE9B-5A1DFDD80A15}" destId="{821E48EE-FEF5-44FC-A2AA-35F763B07D7E}" srcOrd="0" destOrd="0" presId="urn:microsoft.com/office/officeart/2005/8/layout/cycle2"/>
    <dgm:cxn modelId="{B96457F9-5D09-4011-92BD-4EA1839495E1}" type="presOf" srcId="{BCD91C0D-A4CA-4661-99FD-4DB49C1C6B71}" destId="{ED64C34D-D313-4CC1-BF23-4DC621FF2A26}" srcOrd="0" destOrd="0" presId="urn:microsoft.com/office/officeart/2005/8/layout/cycle2"/>
    <dgm:cxn modelId="{B0FECEFC-653A-45B9-BFBF-A3E57E4154B0}" type="presOf" srcId="{FC08047C-3457-44EF-B8B1-29F21DAFDC00}" destId="{B7855B86-56A8-4A96-8F74-8C8F32418B27}" srcOrd="1" destOrd="0" presId="urn:microsoft.com/office/officeart/2005/8/layout/cycle2"/>
    <dgm:cxn modelId="{4AEBB7FF-640D-4D9A-927E-7BAD227E5575}" srcId="{47F69C4D-0F65-4515-AA1A-3803BCEEE4B2}" destId="{B79BE257-17A1-4F55-9CF3-373C7DD0978A}" srcOrd="1" destOrd="0" parTransId="{6965493C-BD05-4542-8560-BE91D86A716E}" sibTransId="{BCD91C0D-A4CA-4661-99FD-4DB49C1C6B71}"/>
    <dgm:cxn modelId="{2904282E-C8A7-433D-AB90-A0F50F7199D9}" type="presParOf" srcId="{FEC76273-B43E-46B1-BADB-68BCADFCA5DC}" destId="{948BBFA1-51A6-4141-B650-859115F2EEF0}" srcOrd="0" destOrd="0" presId="urn:microsoft.com/office/officeart/2005/8/layout/cycle2"/>
    <dgm:cxn modelId="{F39D2BFA-5428-421E-9CAA-A28AE6E75210}" type="presParOf" srcId="{FEC76273-B43E-46B1-BADB-68BCADFCA5DC}" destId="{E051368B-1FE2-4EF4-9F52-FE6C3F88CA2C}" srcOrd="1" destOrd="0" presId="urn:microsoft.com/office/officeart/2005/8/layout/cycle2"/>
    <dgm:cxn modelId="{B4CA5DAA-6B5B-49D2-89B9-8AF82092B98D}" type="presParOf" srcId="{E051368B-1FE2-4EF4-9F52-FE6C3F88CA2C}" destId="{D050C62B-0F97-4276-8898-843A334264A5}" srcOrd="0" destOrd="0" presId="urn:microsoft.com/office/officeart/2005/8/layout/cycle2"/>
    <dgm:cxn modelId="{A1A138C6-3D73-47BD-A738-012D1C99DCB2}" type="presParOf" srcId="{FEC76273-B43E-46B1-BADB-68BCADFCA5DC}" destId="{D39A3ECE-9735-4E79-A8E3-E7084A23D52D}" srcOrd="2" destOrd="0" presId="urn:microsoft.com/office/officeart/2005/8/layout/cycle2"/>
    <dgm:cxn modelId="{009E1EC8-FBFF-412D-A667-CFE0FAAC8539}" type="presParOf" srcId="{FEC76273-B43E-46B1-BADB-68BCADFCA5DC}" destId="{ED64C34D-D313-4CC1-BF23-4DC621FF2A26}" srcOrd="3" destOrd="0" presId="urn:microsoft.com/office/officeart/2005/8/layout/cycle2"/>
    <dgm:cxn modelId="{1298EE79-9F35-4F15-A29D-67F174537B4E}" type="presParOf" srcId="{ED64C34D-D313-4CC1-BF23-4DC621FF2A26}" destId="{7C83D061-1DC6-4505-B59D-E421823B2C9C}" srcOrd="0" destOrd="0" presId="urn:microsoft.com/office/officeart/2005/8/layout/cycle2"/>
    <dgm:cxn modelId="{BEA8A69F-B027-44A0-8C44-C091BEA1FBFF}" type="presParOf" srcId="{FEC76273-B43E-46B1-BADB-68BCADFCA5DC}" destId="{B70B8FFD-6ED2-4BDF-A096-E927EDDFDACD}" srcOrd="4" destOrd="0" presId="urn:microsoft.com/office/officeart/2005/8/layout/cycle2"/>
    <dgm:cxn modelId="{B9F21D70-EE99-4B4A-9B52-D6090090C712}" type="presParOf" srcId="{FEC76273-B43E-46B1-BADB-68BCADFCA5DC}" destId="{D50FBD18-390C-41E5-8A41-37D46B4CA795}" srcOrd="5" destOrd="0" presId="urn:microsoft.com/office/officeart/2005/8/layout/cycle2"/>
    <dgm:cxn modelId="{A22FAB15-7DC1-47C3-B5E9-E05AB190E963}" type="presParOf" srcId="{D50FBD18-390C-41E5-8A41-37D46B4CA795}" destId="{6863C161-CDB9-4749-AA24-0F653ECE76A0}" srcOrd="0" destOrd="0" presId="urn:microsoft.com/office/officeart/2005/8/layout/cycle2"/>
    <dgm:cxn modelId="{B52CBEA8-9140-4110-9CC5-48673F3CD17C}" type="presParOf" srcId="{FEC76273-B43E-46B1-BADB-68BCADFCA5DC}" destId="{821E48EE-FEF5-44FC-A2AA-35F763B07D7E}" srcOrd="6" destOrd="0" presId="urn:microsoft.com/office/officeart/2005/8/layout/cycle2"/>
    <dgm:cxn modelId="{8AD30BDC-2F8E-49ED-9F65-A6F4A88C4AC7}" type="presParOf" srcId="{FEC76273-B43E-46B1-BADB-68BCADFCA5DC}" destId="{0105C2EC-DCE7-4D62-9860-A2144FCB005E}" srcOrd="7" destOrd="0" presId="urn:microsoft.com/office/officeart/2005/8/layout/cycle2"/>
    <dgm:cxn modelId="{CA34931A-1131-4C8D-A449-92299D8BC074}" type="presParOf" srcId="{0105C2EC-DCE7-4D62-9860-A2144FCB005E}" destId="{1710E947-EE2E-4077-B8C3-5969CA94C35B}" srcOrd="0" destOrd="0" presId="urn:microsoft.com/office/officeart/2005/8/layout/cycle2"/>
    <dgm:cxn modelId="{0FA6C5CC-09F0-440F-A70F-83FB201B9786}" type="presParOf" srcId="{FEC76273-B43E-46B1-BADB-68BCADFCA5DC}" destId="{FCAE1E8A-6C2F-4E4D-AAB6-2302192C23C4}" srcOrd="8" destOrd="0" presId="urn:microsoft.com/office/officeart/2005/8/layout/cycle2"/>
    <dgm:cxn modelId="{7C519B8B-0068-4471-91E7-58F0CADD89EE}" type="presParOf" srcId="{FEC76273-B43E-46B1-BADB-68BCADFCA5DC}" destId="{8108689B-942E-4F81-891C-CCF05340F2E9}" srcOrd="9" destOrd="0" presId="urn:microsoft.com/office/officeart/2005/8/layout/cycle2"/>
    <dgm:cxn modelId="{91154F90-5DA7-441A-A014-D1A19BD710D7}" type="presParOf" srcId="{8108689B-942E-4F81-891C-CCF05340F2E9}" destId="{B7855B86-56A8-4A96-8F74-8C8F32418B2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BBFA1-51A6-4141-B650-859115F2EEF0}">
      <dsp:nvSpPr>
        <dsp:cNvPr id="0" name=""/>
        <dsp:cNvSpPr/>
      </dsp:nvSpPr>
      <dsp:spPr>
        <a:xfrm>
          <a:off x="2318390" y="207664"/>
          <a:ext cx="1661668" cy="104406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300" kern="1200" dirty="0">
              <a:solidFill>
                <a:schemeClr val="tx1"/>
              </a:solidFill>
            </a:rPr>
            <a:t>OER finden</a:t>
          </a:r>
        </a:p>
      </dsp:txBody>
      <dsp:txXfrm>
        <a:off x="2561736" y="360564"/>
        <a:ext cx="1174976" cy="738266"/>
      </dsp:txXfrm>
    </dsp:sp>
    <dsp:sp modelId="{E051368B-1FE2-4EF4-9F52-FE6C3F88CA2C}">
      <dsp:nvSpPr>
        <dsp:cNvPr id="0" name=""/>
        <dsp:cNvSpPr/>
      </dsp:nvSpPr>
      <dsp:spPr>
        <a:xfrm rot="2160000">
          <a:off x="3783482" y="1103391"/>
          <a:ext cx="377750" cy="4486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/>
        </a:p>
      </dsp:txBody>
      <dsp:txXfrm>
        <a:off x="3794304" y="1159825"/>
        <a:ext cx="264425" cy="269215"/>
      </dsp:txXfrm>
    </dsp:sp>
    <dsp:sp modelId="{D39A3ECE-9735-4E79-A8E3-E7084A23D52D}">
      <dsp:nvSpPr>
        <dsp:cNvPr id="0" name=""/>
        <dsp:cNvSpPr/>
      </dsp:nvSpPr>
      <dsp:spPr>
        <a:xfrm>
          <a:off x="4049245" y="1404843"/>
          <a:ext cx="1429929" cy="99641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300" kern="1200" dirty="0">
              <a:solidFill>
                <a:schemeClr val="tx1"/>
              </a:solidFill>
            </a:rPr>
            <a:t>OER nutzen</a:t>
          </a:r>
        </a:p>
      </dsp:txBody>
      <dsp:txXfrm>
        <a:off x="4258653" y="1550765"/>
        <a:ext cx="1011113" cy="704574"/>
      </dsp:txXfrm>
    </dsp:sp>
    <dsp:sp modelId="{ED64C34D-D313-4CC1-BF23-4DC621FF2A26}">
      <dsp:nvSpPr>
        <dsp:cNvPr id="0" name=""/>
        <dsp:cNvSpPr/>
      </dsp:nvSpPr>
      <dsp:spPr>
        <a:xfrm rot="6225410">
          <a:off x="4267337" y="2636327"/>
          <a:ext cx="524847" cy="4486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/>
        </a:p>
      </dsp:txBody>
      <dsp:txXfrm rot="10800000">
        <a:off x="4350646" y="2660693"/>
        <a:ext cx="390239" cy="269215"/>
      </dsp:txXfrm>
    </dsp:sp>
    <dsp:sp modelId="{B70B8FFD-6ED2-4BDF-A096-E927EDDFDACD}">
      <dsp:nvSpPr>
        <dsp:cNvPr id="0" name=""/>
        <dsp:cNvSpPr/>
      </dsp:nvSpPr>
      <dsp:spPr>
        <a:xfrm>
          <a:off x="3478600" y="3350286"/>
          <a:ext cx="1616147" cy="100657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300" kern="1200" dirty="0">
              <a:solidFill>
                <a:schemeClr val="tx1"/>
              </a:solidFill>
            </a:rPr>
            <a:t>OER fördern</a:t>
          </a:r>
        </a:p>
      </dsp:txBody>
      <dsp:txXfrm>
        <a:off x="3715279" y="3497695"/>
        <a:ext cx="1142789" cy="711757"/>
      </dsp:txXfrm>
    </dsp:sp>
    <dsp:sp modelId="{D50FBD18-390C-41E5-8A41-37D46B4CA795}">
      <dsp:nvSpPr>
        <dsp:cNvPr id="0" name=""/>
        <dsp:cNvSpPr/>
      </dsp:nvSpPr>
      <dsp:spPr>
        <a:xfrm rot="10896117">
          <a:off x="3044456" y="3598786"/>
          <a:ext cx="307447" cy="4486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/>
        </a:p>
      </dsp:txBody>
      <dsp:txXfrm rot="10800000">
        <a:off x="3136672" y="3689814"/>
        <a:ext cx="215213" cy="269215"/>
      </dsp:txXfrm>
    </dsp:sp>
    <dsp:sp modelId="{821E48EE-FEF5-44FC-A2AA-35F763B07D7E}">
      <dsp:nvSpPr>
        <dsp:cNvPr id="0" name=""/>
        <dsp:cNvSpPr/>
      </dsp:nvSpPr>
      <dsp:spPr>
        <a:xfrm>
          <a:off x="1332352" y="3254703"/>
          <a:ext cx="1567848" cy="1076345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300" kern="1200" dirty="0">
              <a:solidFill>
                <a:schemeClr val="tx1"/>
              </a:solidFill>
            </a:rPr>
            <a:t>OER erstellen</a:t>
          </a:r>
        </a:p>
      </dsp:txBody>
      <dsp:txXfrm>
        <a:off x="1561958" y="3412330"/>
        <a:ext cx="1108636" cy="761091"/>
      </dsp:txXfrm>
    </dsp:sp>
    <dsp:sp modelId="{0105C2EC-DCE7-4D62-9860-A2144FCB005E}">
      <dsp:nvSpPr>
        <dsp:cNvPr id="0" name=""/>
        <dsp:cNvSpPr/>
      </dsp:nvSpPr>
      <dsp:spPr>
        <a:xfrm rot="15129687">
          <a:off x="1577371" y="2630216"/>
          <a:ext cx="473896" cy="4486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/>
        </a:p>
      </dsp:txBody>
      <dsp:txXfrm rot="10800000">
        <a:off x="1665293" y="2784023"/>
        <a:ext cx="339288" cy="269215"/>
      </dsp:txXfrm>
    </dsp:sp>
    <dsp:sp modelId="{FCAE1E8A-6C2F-4E4D-AAB6-2302192C23C4}">
      <dsp:nvSpPr>
        <dsp:cNvPr id="0" name=""/>
        <dsp:cNvSpPr/>
      </dsp:nvSpPr>
      <dsp:spPr>
        <a:xfrm>
          <a:off x="703913" y="1378724"/>
          <a:ext cx="1608409" cy="1048666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300" kern="1200" dirty="0">
              <a:solidFill>
                <a:schemeClr val="tx1"/>
              </a:solidFill>
            </a:rPr>
            <a:t>OER anbieten</a:t>
          </a:r>
        </a:p>
      </dsp:txBody>
      <dsp:txXfrm>
        <a:off x="939459" y="1532298"/>
        <a:ext cx="1137317" cy="741518"/>
      </dsp:txXfrm>
    </dsp:sp>
    <dsp:sp modelId="{8108689B-942E-4F81-891C-CCF05340F2E9}">
      <dsp:nvSpPr>
        <dsp:cNvPr id="0" name=""/>
        <dsp:cNvSpPr/>
      </dsp:nvSpPr>
      <dsp:spPr>
        <a:xfrm rot="19466157">
          <a:off x="2137700" y="1100286"/>
          <a:ext cx="358849" cy="4486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/>
        </a:p>
      </dsp:txBody>
      <dsp:txXfrm>
        <a:off x="2147741" y="1221332"/>
        <a:ext cx="251194" cy="269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C10928-4E14-4EA1-A12C-5AD2CB6C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8846" y="6342573"/>
            <a:ext cx="1526698" cy="927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A6B4D469-382F-4868-A7AE-CA74C7F1A268}" type="datetime4">
              <a:rPr lang="de-CH" noProof="0" smtClean="0"/>
              <a:t>7. März 2022</a:t>
            </a:fld>
            <a:endParaRPr lang="de-CH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9F73D3-61DF-487A-A095-9ABE52E7CF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1650" y="1825625"/>
            <a:ext cx="11190459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D59327-8DF3-4838-BF12-61EBE959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85C2AF-8F12-421F-84F6-DDB7E21BD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5410" y="6342573"/>
            <a:ext cx="1526698" cy="927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lang="en-US"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Seite </a:t>
            </a:r>
            <a:fld id="{86B585F8-2033-43C0-8CDE-307184B088E2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71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0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openverse/" TargetMode="External"/><Relationship Id="rId2" Type="http://schemas.openxmlformats.org/officeDocument/2006/relationships/hyperlink" Target="https://www.google.com/advanced_search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rights.info/artikel/so-funktioniert-die-neue-cc-search-suchmaschine/2949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-educational-resources.de/goldstandard-foto/" TargetMode="External"/><Relationship Id="rId3" Type="http://schemas.openxmlformats.org/officeDocument/2006/relationships/hyperlink" Target="https://www.flickr.com/" TargetMode="External"/><Relationship Id="rId7" Type="http://schemas.openxmlformats.org/officeDocument/2006/relationships/hyperlink" Target="https://fontawesome.com/license/free" TargetMode="External"/><Relationship Id="rId2" Type="http://schemas.openxmlformats.org/officeDocument/2006/relationships/hyperlink" Target="https://images.google.com/imghp?hl=en&amp;gl=ar&amp;gws_rd=ss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clipart.org/" TargetMode="External"/><Relationship Id="rId5" Type="http://schemas.openxmlformats.org/officeDocument/2006/relationships/hyperlink" Target="https://openmoji.org/" TargetMode="External"/><Relationship Id="rId4" Type="http://schemas.openxmlformats.org/officeDocument/2006/relationships/hyperlink" Target="https://commons.wikimedia.org/wiki/Main_Page?uselang=de" TargetMode="External"/><Relationship Id="rId9" Type="http://schemas.openxmlformats.org/officeDocument/2006/relationships/hyperlink" Target="https://www.youtube.com/watch?v=3CeYHlopHF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mixter.org/" TargetMode="External"/><Relationship Id="rId2" Type="http://schemas.openxmlformats.org/officeDocument/2006/relationships/hyperlink" Target="https://freemusicarchive.org/hom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edienpaedagogik-praxis.de/kostenlose-medien/freie-musik/" TargetMode="External"/><Relationship Id="rId5" Type="http://schemas.openxmlformats.org/officeDocument/2006/relationships/hyperlink" Target="https://archive.org/" TargetMode="External"/><Relationship Id="rId4" Type="http://schemas.openxmlformats.org/officeDocument/2006/relationships/hyperlink" Target="https://freesound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" TargetMode="External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b-web.de/material/medien/der-gold-standard-fur-videos-als-oer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ags.de/" TargetMode="External"/><Relationship Id="rId2" Type="http://schemas.openxmlformats.org/officeDocument/2006/relationships/hyperlink" Target="https://oersi.de/resource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-educational-resources.de/wie-und-wo-finde-ich-oer-repositorien/" TargetMode="External"/><Relationship Id="rId5" Type="http://schemas.openxmlformats.org/officeDocument/2006/relationships/hyperlink" Target="https://oer-schweiz.ch/hochschulen/" TargetMode="External"/><Relationship Id="rId4" Type="http://schemas.openxmlformats.org/officeDocument/2006/relationships/hyperlink" Target="https://open.hpi.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lot.org/merlot/index.htm" TargetMode="External"/><Relationship Id="rId2" Type="http://schemas.openxmlformats.org/officeDocument/2006/relationships/hyperlink" Target="https://www.oercommons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oer-obp.pubpub.org/pub/wac0y6kx/release/12" TargetMode="External"/><Relationship Id="rId4" Type="http://schemas.openxmlformats.org/officeDocument/2006/relationships/hyperlink" Target="https://oerworldmap.org/resource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-educational-resources.de/oer-tullu-regel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educational-resources.de/gold-standard-buch-artikel/" TargetMode="External"/><Relationship Id="rId2" Type="http://schemas.openxmlformats.org/officeDocument/2006/relationships/hyperlink" Target="https://open-educational-resources.de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hbern.ch/dienstleistungen/unterrichtsmedien/oer-toolbox" TargetMode="External"/><Relationship Id="rId4" Type="http://schemas.openxmlformats.org/officeDocument/2006/relationships/hyperlink" Target="https://oer-schweiz.ch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d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4.0/deed.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steropenscience.eu/content/what-open-science-introducti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3.0/ch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viu.ca/enhancingpersonalizedlearning/2018/09/25/open-pedagogy-you-cant-do-that-in-a-stem-course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4.0/deed.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:Creative_Common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irights.info/artikel/creative-commons-lizenzmodule-richtig-kombinieren-besonderheiten-des-nc-moduls-non-commercial/31062" TargetMode="External"/><Relationship Id="rId4" Type="http://schemas.openxmlformats.org/officeDocument/2006/relationships/hyperlink" Target="http://www.creativecommons.ch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68A4E4F-3B8B-44A4-8830-71F2CEBDE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1990" cy="5595726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ECA45-9332-41C9-8847-46EAB2B3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9" y="5721109"/>
            <a:ext cx="11364029" cy="9977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88BD41F-E23B-4DCF-934F-B0E89CC5849A}"/>
              </a:ext>
            </a:extLst>
          </p:cNvPr>
          <p:cNvSpPr txBox="1"/>
          <p:nvPr/>
        </p:nvSpPr>
        <p:spPr>
          <a:xfrm>
            <a:off x="494716" y="733425"/>
            <a:ext cx="11198809" cy="1397475"/>
          </a:xfrm>
          <a:prstGeom prst="rect">
            <a:avLst/>
          </a:prstGeom>
          <a:gradFill flip="none" rotWithShape="1">
            <a:gsLst>
              <a:gs pos="0">
                <a:srgbClr val="A0B9E2"/>
              </a:gs>
              <a:gs pos="100000">
                <a:srgbClr val="3FAE4A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144000" tIns="90000" rIns="144000" bIns="90000" rtlCol="0">
            <a:spAutoFit/>
          </a:bodyPr>
          <a:lstStyle/>
          <a:p>
            <a:r>
              <a:rPr lang="de-CH" sz="4900" b="1" dirty="0">
                <a:solidFill>
                  <a:srgbClr val="234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Education Week @ Campus Luzern</a:t>
            </a:r>
          </a:p>
          <a:p>
            <a:pPr algn="ctr"/>
            <a:r>
              <a:rPr lang="de-CH" sz="3000" b="1" dirty="0">
                <a:solidFill>
                  <a:srgbClr val="234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– 11. März 2022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5676F4-9E7B-49C7-9271-EB5A47BC9035}"/>
              </a:ext>
            </a:extLst>
          </p:cNvPr>
          <p:cNvSpPr txBox="1"/>
          <p:nvPr/>
        </p:nvSpPr>
        <p:spPr>
          <a:xfrm>
            <a:off x="494716" y="2361716"/>
            <a:ext cx="11198809" cy="2425619"/>
          </a:xfrm>
          <a:prstGeom prst="rect">
            <a:avLst/>
          </a:prstGeom>
          <a:gradFill flip="none" rotWithShape="1">
            <a:gsLst>
              <a:gs pos="0">
                <a:srgbClr val="A0B9E2"/>
              </a:gs>
              <a:gs pos="100000">
                <a:srgbClr val="3FAE4A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144000" tIns="180000" rIns="144000" bIns="180000" rtlCol="0">
            <a:spAutoFit/>
          </a:bodyPr>
          <a:lstStyle/>
          <a:p>
            <a:r>
              <a:rPr lang="de-CH" sz="3000" b="1" dirty="0">
                <a:solidFill>
                  <a:srgbClr val="234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Montag, 7. März 2022</a:t>
            </a:r>
          </a:p>
          <a:p>
            <a:r>
              <a:rPr lang="de-DE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SUCHEN</a:t>
            </a:r>
          </a:p>
          <a:p>
            <a:r>
              <a:rPr lang="de-DE" sz="4000" b="1" dirty="0">
                <a:solidFill>
                  <a:srgbClr val="234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Freie Materialien für die Lehre suchen und finden</a:t>
            </a:r>
          </a:p>
          <a:p>
            <a:r>
              <a:rPr lang="de-DE" sz="2400" b="1" i="1" dirty="0">
                <a:solidFill>
                  <a:srgbClr val="234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Simone Rosenkranz Verhelst (Zentral- und Hochschulbibliothek Luzern)</a:t>
            </a:r>
            <a:endParaRPr lang="de-CH" sz="2400" b="1" i="1" dirty="0">
              <a:solidFill>
                <a:srgbClr val="234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4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Vorbereitung der Suche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0D9F201-A9C1-4488-994A-6DB3C8FA9739}"/>
              </a:ext>
            </a:extLst>
          </p:cNvPr>
          <p:cNvSpPr/>
          <p:nvPr/>
        </p:nvSpPr>
        <p:spPr>
          <a:xfrm>
            <a:off x="444137" y="1907177"/>
            <a:ext cx="3283131" cy="18636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400" b="1" dirty="0">
                <a:solidFill>
                  <a:schemeClr val="tx1"/>
                </a:solidFill>
              </a:rPr>
              <a:t>Was suche ich?</a:t>
            </a:r>
          </a:p>
          <a:p>
            <a:r>
              <a:rPr lang="de-CH" sz="2400" dirty="0">
                <a:solidFill>
                  <a:schemeClr val="tx1"/>
                </a:solidFill>
              </a:rPr>
              <a:t>Bild, Video, Kurseinheit etc.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E9B0717-9C42-4C50-AB56-B8B030D735F0}"/>
              </a:ext>
            </a:extLst>
          </p:cNvPr>
          <p:cNvSpPr/>
          <p:nvPr/>
        </p:nvSpPr>
        <p:spPr>
          <a:xfrm>
            <a:off x="4039719" y="3309256"/>
            <a:ext cx="3283131" cy="2211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400" b="1" dirty="0">
                <a:solidFill>
                  <a:schemeClr val="tx1"/>
                </a:solidFill>
              </a:rPr>
              <a:t>Suchbegriffe:</a:t>
            </a:r>
          </a:p>
          <a:p>
            <a:r>
              <a:rPr lang="de-CH" sz="2400" dirty="0">
                <a:solidFill>
                  <a:schemeClr val="tx1"/>
                </a:solidFill>
              </a:rPr>
              <a:t>Deutsch, Englisch</a:t>
            </a:r>
          </a:p>
          <a:p>
            <a:r>
              <a:rPr lang="de-CH" sz="2400" dirty="0">
                <a:solidFill>
                  <a:schemeClr val="tx1"/>
                </a:solidFill>
              </a:rPr>
              <a:t>Ober- und Unterbegriffe</a:t>
            </a:r>
          </a:p>
          <a:p>
            <a:r>
              <a:rPr lang="de-CH" sz="2400" dirty="0">
                <a:solidFill>
                  <a:schemeClr val="tx1"/>
                </a:solidFill>
              </a:rPr>
              <a:t>Aktualität etc.</a:t>
            </a:r>
          </a:p>
          <a:p>
            <a:endParaRPr lang="de-CH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7F43E74-538C-4E41-8B82-CBF330C45AAE}"/>
              </a:ext>
            </a:extLst>
          </p:cNvPr>
          <p:cNvSpPr/>
          <p:nvPr/>
        </p:nvSpPr>
        <p:spPr>
          <a:xfrm>
            <a:off x="7654836" y="4833257"/>
            <a:ext cx="3283131" cy="18636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400" b="1" dirty="0">
                <a:solidFill>
                  <a:schemeClr val="tx1"/>
                </a:solidFill>
              </a:rPr>
              <a:t>Wofür suche ich?</a:t>
            </a:r>
          </a:p>
          <a:p>
            <a:r>
              <a:rPr lang="de-CH" sz="2400" dirty="0">
                <a:solidFill>
                  <a:schemeClr val="tx1"/>
                </a:solidFill>
              </a:rPr>
              <a:t>Lizenz, Format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96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838199" y="2160000"/>
            <a:ext cx="11092543" cy="4014000"/>
          </a:xfrm>
        </p:spPr>
        <p:txBody>
          <a:bodyPr/>
          <a:lstStyle/>
          <a:p>
            <a:r>
              <a:rPr lang="de-CH" sz="2400" b="1" dirty="0"/>
              <a:t>Google «Erweiterte Suche»</a:t>
            </a:r>
            <a:br>
              <a:rPr lang="de-CH" sz="2400" dirty="0"/>
            </a:br>
            <a:r>
              <a:rPr lang="de-CH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https://www.google.com/advanced_search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  <a:r>
              <a:rPr lang="de-CH" sz="2400" dirty="0"/>
              <a:t>&gt; Nutzungsrechte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b="1" dirty="0" err="1"/>
              <a:t>Openverse</a:t>
            </a:r>
            <a:r>
              <a:rPr lang="de-CH" sz="2400" b="1" dirty="0"/>
              <a:t>: Suche nach freien Bildern (sowie weiteren Materialien)</a:t>
            </a:r>
            <a:br>
              <a:rPr lang="de-CH" sz="2400" dirty="0"/>
            </a:br>
            <a:r>
              <a:rPr lang="de-CH" sz="2400" dirty="0">
                <a:hlinkClick r:id="rId3"/>
              </a:rPr>
              <a:t>https://wordpress.org/openverse/</a:t>
            </a:r>
            <a:r>
              <a:rPr lang="de-CH" sz="2400" dirty="0"/>
              <a:t> </a:t>
            </a:r>
            <a:br>
              <a:rPr lang="de-CH" sz="2400" dirty="0"/>
            </a:br>
            <a:endParaRPr lang="de-CH" sz="2400" dirty="0"/>
          </a:p>
          <a:p>
            <a:r>
              <a:rPr lang="de-CH" sz="2400" i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Ausführliche Anleitung zu Search Commons auf der Seite von irights.info</a:t>
            </a:r>
            <a:endParaRPr lang="de-CH" sz="2400" i="1" dirty="0">
              <a:solidFill>
                <a:schemeClr val="accent1"/>
              </a:solidFill>
            </a:endParaRPr>
          </a:p>
          <a:p>
            <a:endParaRPr lang="de-CH" sz="2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Allgemeine Suchmaschinen:</a:t>
            </a:r>
          </a:p>
        </p:txBody>
      </p:sp>
    </p:spTree>
    <p:extLst>
      <p:ext uri="{BB962C8B-B14F-4D97-AF65-F5344CB8AC3E}">
        <p14:creationId xmlns:p14="http://schemas.microsoft.com/office/powerpoint/2010/main" val="230490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790" y="1690688"/>
            <a:ext cx="11742420" cy="4014000"/>
          </a:xfrm>
        </p:spPr>
        <p:txBody>
          <a:bodyPr/>
          <a:lstStyle/>
          <a:p>
            <a:r>
              <a:rPr lang="de-CH" sz="1800" b="1" dirty="0"/>
              <a:t>Google Bildersuche: Filtern nach CC-Lizenzen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https://images.google.com/imghp?hl=en&amp;gl=ar&amp;gws_rd=ssl</a:t>
            </a:r>
            <a:br>
              <a:rPr lang="de-CH" sz="1800" dirty="0"/>
            </a:br>
            <a:r>
              <a:rPr lang="de-CH" sz="1800" dirty="0"/>
              <a:t> &gt; Tools &gt; </a:t>
            </a:r>
            <a:r>
              <a:rPr lang="de-CH" sz="1800" dirty="0" err="1"/>
              <a:t>Usage</a:t>
            </a:r>
            <a:r>
              <a:rPr lang="de-CH" sz="1800" dirty="0"/>
              <a:t> Rights</a:t>
            </a:r>
          </a:p>
          <a:p>
            <a:r>
              <a:rPr lang="de-CH" sz="1800" b="1" dirty="0"/>
              <a:t>Flickr: Filtern nach CC-Lizenzen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  <a:r>
              <a:rPr lang="de-CH" sz="1800" dirty="0"/>
              <a:t>&gt; Lizenz</a:t>
            </a:r>
          </a:p>
          <a:p>
            <a:r>
              <a:rPr lang="de-CH" sz="1800" b="1" dirty="0"/>
              <a:t>Wikimedia Commons: Über 81 </a:t>
            </a:r>
            <a:r>
              <a:rPr lang="de-CH" sz="1800" b="1" dirty="0" err="1"/>
              <a:t>Mio</a:t>
            </a:r>
            <a:r>
              <a:rPr lang="de-CH" sz="1800" b="1" dirty="0"/>
              <a:t> freie Bilder, Videos, Audio-Dateien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https://commons.wikimedia.org/wiki/Main_Page?uselang=de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1800" b="1" dirty="0" err="1"/>
              <a:t>Openmoji</a:t>
            </a:r>
            <a:r>
              <a:rPr lang="de-CH" sz="1800" b="1" dirty="0"/>
              <a:t>: Fast 4000 Emojis unter einer CC-BY-SA-Lizenz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https://openmoji.org</a:t>
            </a:r>
            <a:r>
              <a:rPr lang="de-CH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CH" sz="1800" dirty="0"/>
              <a:t> </a:t>
            </a:r>
          </a:p>
          <a:p>
            <a:r>
              <a:rPr lang="de-CH" sz="1800" b="1" dirty="0"/>
              <a:t>Open </a:t>
            </a:r>
            <a:r>
              <a:rPr lang="de-CH" sz="1800" b="1" dirty="0" err="1"/>
              <a:t>Clipart</a:t>
            </a:r>
            <a:r>
              <a:rPr lang="de-CH" sz="1800" b="1" dirty="0"/>
              <a:t>: Fast 170’000 gemeinfreie Clipart-Grafiken</a:t>
            </a:r>
            <a:br>
              <a:rPr lang="de-CH" sz="1800" dirty="0"/>
            </a:br>
            <a:r>
              <a:rPr lang="de-CH" sz="1800" dirty="0">
                <a:hlinkClick r:id="rId6"/>
              </a:rPr>
              <a:t>https://openclipart.org/</a:t>
            </a:r>
            <a:r>
              <a:rPr lang="de-CH" sz="1800" dirty="0"/>
              <a:t> </a:t>
            </a:r>
          </a:p>
          <a:p>
            <a:r>
              <a:rPr lang="de-CH" sz="1800" b="1" dirty="0"/>
              <a:t>Font </a:t>
            </a:r>
            <a:r>
              <a:rPr lang="de-CH" sz="1800" b="1" dirty="0" err="1"/>
              <a:t>Awesome</a:t>
            </a:r>
            <a:r>
              <a:rPr lang="de-CH" sz="1800" b="1" dirty="0"/>
              <a:t>: Icons unter einer freien Lizenz in der Free Version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https://fontawesome.com/license/free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  <a:endParaRPr lang="de-CH" sz="2400" dirty="0"/>
          </a:p>
          <a:p>
            <a:pPr marL="0" indent="0">
              <a:buNone/>
            </a:pPr>
            <a:r>
              <a:rPr lang="de-CH" sz="1800" i="1" dirty="0"/>
              <a:t>Weitere Informationen zu Bildern und OER bei </a:t>
            </a:r>
            <a:r>
              <a:rPr lang="de-CH" sz="1800" i="1" dirty="0">
                <a:hlinkClick r:id="rId8"/>
              </a:rPr>
              <a:t>OER Gold Standard für Bilder </a:t>
            </a:r>
            <a:r>
              <a:rPr lang="de-CH" sz="1800" i="1" dirty="0"/>
              <a:t>und </a:t>
            </a:r>
            <a:r>
              <a:rPr lang="de-CH" sz="1800" i="1" dirty="0">
                <a:hlinkClick r:id="rId9"/>
              </a:rPr>
              <a:t>Video zur Bildersuche als OER</a:t>
            </a:r>
            <a:endParaRPr lang="de-CH" sz="1800" i="1" dirty="0">
              <a:hlinkClick r:id="rId8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Freie Bilder</a:t>
            </a:r>
          </a:p>
        </p:txBody>
      </p:sp>
    </p:spTree>
    <p:extLst>
      <p:ext uri="{BB962C8B-B14F-4D97-AF65-F5344CB8AC3E}">
        <p14:creationId xmlns:p14="http://schemas.microsoft.com/office/powerpoint/2010/main" val="364197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384" y="1908403"/>
            <a:ext cx="10395857" cy="4014000"/>
          </a:xfrm>
        </p:spPr>
        <p:txBody>
          <a:bodyPr/>
          <a:lstStyle/>
          <a:p>
            <a:pPr lvl="0" hangingPunct="0"/>
            <a:r>
              <a:rPr lang="en-US" sz="2000" b="1" dirty="0"/>
              <a:t>Free Music Archive: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https://freemusicarchive.org/home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endParaRPr lang="de-CH" sz="2000" dirty="0">
              <a:solidFill>
                <a:schemeClr val="accent1"/>
              </a:solidFill>
            </a:endParaRPr>
          </a:p>
          <a:p>
            <a:pPr lvl="0" hangingPunct="0"/>
            <a:r>
              <a:rPr lang="en-US" sz="2000" b="1" dirty="0" err="1"/>
              <a:t>ccmixter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http://www.ccmixter.org/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  <a:p>
            <a:pPr lvl="0" hangingPunct="0"/>
            <a:r>
              <a:rPr lang="en-US" sz="2000" b="1" dirty="0"/>
              <a:t>Free Sound: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https://freesound.org/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  <a:p>
            <a:pPr lvl="0" hangingPunct="0"/>
            <a:r>
              <a:rPr lang="en-US" sz="2000" b="1" dirty="0"/>
              <a:t>Internet Archive: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https://archive.org/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endParaRPr lang="de-CH" sz="2000" dirty="0">
              <a:solidFill>
                <a:schemeClr val="accent1"/>
              </a:solidFill>
            </a:endParaRPr>
          </a:p>
          <a:p>
            <a:pPr lvl="0" hangingPunct="0"/>
            <a:r>
              <a:rPr lang="de-CH" sz="2000" b="1" dirty="0"/>
              <a:t>Weitere Möglichkeiten, nach freier Musik (und freien Geräuschen) zu suchen:</a:t>
            </a:r>
            <a:br>
              <a:rPr lang="de-CH" sz="2000" dirty="0"/>
            </a:br>
            <a:r>
              <a:rPr lang="de-CH" sz="2000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https://www.medienpaedagogik-praxis.de/kostenlose-medien/freie-musik/</a:t>
            </a:r>
            <a:r>
              <a:rPr lang="de-CH" sz="20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Freie Musik, freie Töne und Geräusche</a:t>
            </a:r>
          </a:p>
        </p:txBody>
      </p:sp>
    </p:spTree>
    <p:extLst>
      <p:ext uri="{BB962C8B-B14F-4D97-AF65-F5344CB8AC3E}">
        <p14:creationId xmlns:p14="http://schemas.microsoft.com/office/powerpoint/2010/main" val="2380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697" y="1959703"/>
            <a:ext cx="10395857" cy="4014000"/>
          </a:xfrm>
        </p:spPr>
        <p:txBody>
          <a:bodyPr/>
          <a:lstStyle/>
          <a:p>
            <a:r>
              <a:rPr lang="de-CH" sz="2400" b="1" dirty="0" err="1"/>
              <a:t>Youtube</a:t>
            </a:r>
            <a:r>
              <a:rPr lang="de-CH" sz="2400" b="1" dirty="0"/>
              <a:t>:</a:t>
            </a:r>
            <a:br>
              <a:rPr lang="de-CH" sz="2400" b="1" dirty="0"/>
            </a:br>
            <a:r>
              <a:rPr lang="de-CH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  <a:br>
              <a:rPr lang="de-CH" sz="2400" dirty="0"/>
            </a:br>
            <a:r>
              <a:rPr lang="de-CH" sz="2400" dirty="0"/>
              <a:t>Suche &gt; Filter &gt; Creative Commons</a:t>
            </a:r>
          </a:p>
          <a:p>
            <a:r>
              <a:rPr lang="de-CH" sz="2400" b="1" dirty="0"/>
              <a:t>Vimeo</a:t>
            </a:r>
            <a:br>
              <a:rPr lang="de-CH" sz="2400" b="1" dirty="0"/>
            </a:br>
            <a:r>
              <a:rPr lang="de-CH" sz="2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  <a:br>
              <a:rPr lang="de-CH" sz="2400" dirty="0"/>
            </a:br>
            <a:r>
              <a:rPr lang="de-CH" sz="2400" dirty="0"/>
              <a:t>Suche &gt; Filter &gt; Creative Commons</a:t>
            </a:r>
          </a:p>
          <a:p>
            <a:r>
              <a:rPr lang="de-CH" sz="2400" b="1" dirty="0"/>
              <a:t>Tipps: </a:t>
            </a:r>
            <a:br>
              <a:rPr lang="de-CH" sz="2400" dirty="0"/>
            </a:br>
            <a:r>
              <a:rPr lang="de-CH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https://wb-web.de/material/medien/der-gold-standard-fur-videos-als-oer.html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Freie Videos</a:t>
            </a:r>
          </a:p>
        </p:txBody>
      </p:sp>
    </p:spTree>
    <p:extLst>
      <p:ext uri="{BB962C8B-B14F-4D97-AF65-F5344CB8AC3E}">
        <p14:creationId xmlns:p14="http://schemas.microsoft.com/office/powerpoint/2010/main" val="408162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695" y="1729039"/>
            <a:ext cx="11513305" cy="4014000"/>
          </a:xfrm>
        </p:spPr>
        <p:txBody>
          <a:bodyPr/>
          <a:lstStyle/>
          <a:p>
            <a:r>
              <a:rPr lang="de-CH" sz="1800" b="1" dirty="0"/>
              <a:t>OERSI (Suchindex für OERs in der Hochschullehre)</a:t>
            </a:r>
            <a:br>
              <a:rPr lang="de-CH" sz="1800" b="1" dirty="0"/>
            </a:br>
            <a:r>
              <a:rPr lang="de-CH" sz="18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https://oersi.de/resources/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1800" b="1" dirty="0" err="1"/>
              <a:t>Twillo</a:t>
            </a:r>
            <a:r>
              <a:rPr lang="de-CH" sz="1800" b="1" dirty="0"/>
              <a:t> – Lehre teilen: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</a:rPr>
              <a:t>https://www.twillo.de/oer/web/  </a:t>
            </a:r>
          </a:p>
          <a:p>
            <a:r>
              <a:rPr lang="de-CH" sz="1800" b="1" dirty="0" err="1"/>
              <a:t>Edutags</a:t>
            </a:r>
            <a:r>
              <a:rPr lang="de-CH" sz="1800" b="1" dirty="0"/>
              <a:t>: 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https://www.edutags.de/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1800" b="1" dirty="0" err="1"/>
              <a:t>OpenHI</a:t>
            </a:r>
            <a:r>
              <a:rPr lang="de-CH" sz="1800" b="1" dirty="0"/>
              <a:t> (Suchportal für MOOCs):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https://open.hpi.de/</a:t>
            </a:r>
            <a:r>
              <a:rPr lang="de-CH" sz="18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1800" b="1" dirty="0"/>
              <a:t>OER an Schweizer Hochschulen:</a:t>
            </a:r>
            <a:br>
              <a:rPr lang="de-CH" sz="1800" dirty="0"/>
            </a:br>
            <a:r>
              <a:rPr lang="de-CH" sz="18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https://oer-schweiz.ch/hochschulen/</a:t>
            </a:r>
            <a:endParaRPr lang="de-CH" sz="1800" dirty="0">
              <a:solidFill>
                <a:schemeClr val="accent1"/>
              </a:solidFill>
            </a:endParaRPr>
          </a:p>
          <a:p>
            <a:r>
              <a:rPr lang="de-CH" sz="1800" b="1" dirty="0"/>
              <a:t>Weitere deutschsprachige OER: </a:t>
            </a:r>
            <a:br>
              <a:rPr lang="de-CH" sz="1800" b="1" dirty="0"/>
            </a:br>
            <a:r>
              <a:rPr lang="de-CH" sz="18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https://open-educational-resources.de/wie-und-wo-finde-ich-oer-repositorien/</a:t>
            </a:r>
            <a:r>
              <a:rPr lang="de-CH" sz="1800" dirty="0">
                <a:solidFill>
                  <a:schemeClr val="accent1"/>
                </a:solidFill>
              </a:rPr>
              <a:t>    </a:t>
            </a:r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Freie Kurse und OER Repositorien:</a:t>
            </a:r>
            <a:br>
              <a:rPr lang="de-CH" dirty="0"/>
            </a:br>
            <a:r>
              <a:rPr lang="de-CH" dirty="0"/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271520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352" y="1749094"/>
            <a:ext cx="10395857" cy="4014000"/>
          </a:xfrm>
        </p:spPr>
        <p:txBody>
          <a:bodyPr/>
          <a:lstStyle/>
          <a:p>
            <a:r>
              <a:rPr lang="de-CH" sz="2400" b="1" dirty="0"/>
              <a:t>OER Commons:</a:t>
            </a:r>
            <a:br>
              <a:rPr lang="de-CH" sz="2400" dirty="0"/>
            </a:br>
            <a:r>
              <a:rPr lang="de-CH" sz="2400" dirty="0">
                <a:hlinkClick r:id="rId2"/>
              </a:rPr>
              <a:t>https://www.oercommons.org/</a:t>
            </a:r>
            <a:r>
              <a:rPr lang="de-CH" sz="2400" dirty="0"/>
              <a:t> </a:t>
            </a:r>
          </a:p>
          <a:p>
            <a:r>
              <a:rPr lang="de-CH" sz="2400" b="1" dirty="0"/>
              <a:t>Merlot:</a:t>
            </a:r>
            <a:br>
              <a:rPr lang="de-CH" sz="2400" dirty="0"/>
            </a:br>
            <a:r>
              <a:rPr lang="de-CH" sz="2400" dirty="0">
                <a:hlinkClick r:id="rId3"/>
              </a:rPr>
              <a:t>https://www.merlot.org/merlot/index.htm</a:t>
            </a:r>
            <a:r>
              <a:rPr lang="de-CH" sz="2400" dirty="0"/>
              <a:t> </a:t>
            </a:r>
          </a:p>
          <a:p>
            <a:r>
              <a:rPr lang="de-CH" sz="2400" b="1" dirty="0" err="1"/>
              <a:t>OERworldmap</a:t>
            </a:r>
            <a:r>
              <a:rPr lang="de-CH" sz="2400" b="1" dirty="0"/>
              <a:t>:</a:t>
            </a:r>
            <a:br>
              <a:rPr lang="de-CH" sz="2400" dirty="0"/>
            </a:br>
            <a:r>
              <a:rPr lang="de-CH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https://oerworldmap.org/resource/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2400" b="1" dirty="0"/>
              <a:t>Weitere OER-Repositorien:</a:t>
            </a:r>
            <a:br>
              <a:rPr lang="de-CH" sz="2400" dirty="0"/>
            </a:br>
            <a:r>
              <a:rPr lang="de-CH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https://oer-obp.pubpub.org/pub/wac0y6kx/release/12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  <a:endParaRPr lang="de-CH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Freie Kurse und OER Repositorien: Englisch</a:t>
            </a:r>
          </a:p>
        </p:txBody>
      </p:sp>
    </p:spTree>
    <p:extLst>
      <p:ext uri="{BB962C8B-B14F-4D97-AF65-F5344CB8AC3E}">
        <p14:creationId xmlns:p14="http://schemas.microsoft.com/office/powerpoint/2010/main" val="1414507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AEACAE-FB2B-4E49-8045-325545B2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966" y="1690688"/>
            <a:ext cx="11791405" cy="4014000"/>
          </a:xfrm>
        </p:spPr>
        <p:txBody>
          <a:bodyPr/>
          <a:lstStyle/>
          <a:p>
            <a:pPr marL="0" indent="0">
              <a:buNone/>
            </a:pPr>
            <a:r>
              <a:rPr lang="de-CH" sz="1900" b="1" dirty="0"/>
              <a:t>Allgemein:</a:t>
            </a:r>
          </a:p>
          <a:p>
            <a:r>
              <a:rPr lang="de-CH" sz="1900" dirty="0"/>
              <a:t>Von Anfang nur nach freien Materialien suchen!</a:t>
            </a:r>
          </a:p>
          <a:p>
            <a:r>
              <a:rPr lang="de-CH" sz="1900" dirty="0"/>
              <a:t>Die Lizenz immer am «Original» prüfen</a:t>
            </a:r>
          </a:p>
          <a:p>
            <a:r>
              <a:rPr lang="de-CH" sz="1900" dirty="0"/>
              <a:t>Materialien Dritter immer korrekt mit Lizenz zitieren </a:t>
            </a:r>
            <a:br>
              <a:rPr lang="de-CH" sz="1900" dirty="0"/>
            </a:br>
            <a:r>
              <a:rPr lang="de-CH" sz="1900" dirty="0"/>
              <a:t>(siehe </a:t>
            </a:r>
            <a:r>
              <a:rPr lang="de-CH" sz="1900" dirty="0">
                <a:hlinkClick r:id="rId2"/>
              </a:rPr>
              <a:t>TULLU-Regel</a:t>
            </a:r>
            <a:r>
              <a:rPr lang="de-CH" sz="1900" dirty="0"/>
              <a:t>: Titel, Urheber*in, Lizenz, Link, Ursprungsort)</a:t>
            </a:r>
          </a:p>
          <a:p>
            <a:endParaRPr lang="de-CH" sz="1900" dirty="0"/>
          </a:p>
          <a:p>
            <a:pPr marL="0" indent="0">
              <a:buNone/>
            </a:pPr>
            <a:r>
              <a:rPr lang="de-CH" sz="1900" b="1" dirty="0"/>
              <a:t>Alternativen wenn es keine passenden freien Materialien gibt:</a:t>
            </a:r>
          </a:p>
          <a:p>
            <a:r>
              <a:rPr lang="de-CH" sz="1900" dirty="0"/>
              <a:t>Verlinkung/Embedding statt Verbreitung der Ressource (z.B. auf Video)</a:t>
            </a:r>
          </a:p>
          <a:p>
            <a:r>
              <a:rPr lang="de-CH" sz="1900" dirty="0"/>
              <a:t>Urheber*in anfragen!</a:t>
            </a:r>
          </a:p>
          <a:p>
            <a:r>
              <a:rPr lang="de-CH" sz="1900" dirty="0"/>
              <a:t>Material selber herstellen – falls möglich (z.B. Bilder)</a:t>
            </a:r>
          </a:p>
          <a:p>
            <a:r>
              <a:rPr lang="de-CH" sz="1900" dirty="0"/>
              <a:t>Bei Texten oder Präsentationen im Notfall (nicht Videos): Einzelne Element unter eine andere Lizenz stellen </a:t>
            </a:r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20D6EF-58BE-4741-9541-D8BFA47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Tipps</a:t>
            </a:r>
          </a:p>
        </p:txBody>
      </p:sp>
    </p:spTree>
    <p:extLst>
      <p:ext uri="{BB962C8B-B14F-4D97-AF65-F5344CB8AC3E}">
        <p14:creationId xmlns:p14="http://schemas.microsoft.com/office/powerpoint/2010/main" val="2001246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838199" y="2160000"/>
            <a:ext cx="11092543" cy="4014000"/>
          </a:xfrm>
        </p:spPr>
        <p:txBody>
          <a:bodyPr/>
          <a:lstStyle/>
          <a:p>
            <a:r>
              <a:rPr lang="de-CH" sz="2400" b="1" dirty="0" err="1"/>
              <a:t>OERinfo</a:t>
            </a:r>
            <a:r>
              <a:rPr lang="de-CH" sz="2400" b="1" dirty="0"/>
              <a:t>: </a:t>
            </a:r>
            <a:br>
              <a:rPr lang="de-CH" sz="2400" dirty="0"/>
            </a:br>
            <a:r>
              <a:rPr lang="de-CH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https://open-educational-resources.de/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2400" b="1" dirty="0"/>
              <a:t>Der Gold Standard für OER:</a:t>
            </a:r>
            <a:br>
              <a:rPr lang="de-CH" sz="2400" dirty="0"/>
            </a:br>
            <a:r>
              <a:rPr lang="de-CH" sz="2400" dirty="0">
                <a:hlinkClick r:id="rId3"/>
              </a:rPr>
              <a:t>https://open-educational-resources.de/gold-standard-buch-artikel/</a:t>
            </a:r>
            <a:r>
              <a:rPr lang="de-CH" sz="2400" dirty="0"/>
              <a:t> </a:t>
            </a:r>
          </a:p>
          <a:p>
            <a:r>
              <a:rPr lang="de-CH" sz="2400" b="1" dirty="0"/>
              <a:t>OER in der Schweiz:</a:t>
            </a:r>
            <a:br>
              <a:rPr lang="de-CH" sz="2400" b="1" dirty="0"/>
            </a:br>
            <a:r>
              <a:rPr lang="de-CH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https://oer-schweiz.ch/</a:t>
            </a:r>
            <a:r>
              <a:rPr lang="de-CH" sz="2400" dirty="0">
                <a:solidFill>
                  <a:schemeClr val="accent1"/>
                </a:solidFill>
              </a:rPr>
              <a:t> </a:t>
            </a:r>
          </a:p>
          <a:p>
            <a:r>
              <a:rPr lang="de-CH" sz="2400" b="1" dirty="0"/>
              <a:t>Tool Box der PH Bern:</a:t>
            </a:r>
            <a:br>
              <a:rPr lang="de-CH" sz="2400" dirty="0"/>
            </a:br>
            <a:r>
              <a:rPr lang="de-CH" sz="2400" dirty="0">
                <a:hlinkClick r:id="rId5"/>
              </a:rPr>
              <a:t>https://www.phbern.ch/dienstleistungen/unterrichtsmedien/oer-toolbox</a:t>
            </a:r>
            <a:r>
              <a:rPr lang="de-CH" sz="2400" dirty="0"/>
              <a:t>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Links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1A533B94-4E4A-4EF3-A038-31BE7AA1625D}" type="slidenum">
              <a:rPr lang="de-CH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3253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838199" y="2160000"/>
            <a:ext cx="11092543" cy="4014000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Links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1A533B94-4E4A-4EF3-A038-31BE7AA1625D}" type="slidenum">
              <a:rPr lang="de-CH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934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60F70-D5E3-484C-8321-555E99BB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82245"/>
            <a:ext cx="9185366" cy="1325563"/>
          </a:xfrm>
        </p:spPr>
        <p:txBody>
          <a:bodyPr/>
          <a:lstStyle/>
          <a:p>
            <a:r>
              <a:rPr lang="de-CH" dirty="0"/>
              <a:t>OER: Vom Finden bis zum Publizieren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84C819-08ED-44AD-A592-0D09E5BCD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2CD32AD-2B41-4846-B865-9155377848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046432"/>
              </p:ext>
            </p:extLst>
          </p:nvPr>
        </p:nvGraphicFramePr>
        <p:xfrm>
          <a:off x="740229" y="1777773"/>
          <a:ext cx="6209210" cy="440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EF35698A-F6E2-4E99-8BEC-A9A48F9C6279}"/>
              </a:ext>
            </a:extLst>
          </p:cNvPr>
          <p:cNvSpPr/>
          <p:nvPr/>
        </p:nvSpPr>
        <p:spPr>
          <a:xfrm>
            <a:off x="3518263" y="1150756"/>
            <a:ext cx="836023" cy="98406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60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</a:rPr>
              <a:t>Simone Rosenkranz</a:t>
            </a:r>
            <a:br>
              <a:rPr lang="de-CH" dirty="0"/>
            </a:b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i="1" dirty="0"/>
              <a:t>Leitung E-Science</a:t>
            </a:r>
            <a:br>
              <a:rPr lang="de-CH" i="1" dirty="0"/>
            </a:br>
            <a:br>
              <a:rPr lang="de-CH" i="1" dirty="0"/>
            </a:br>
            <a:br>
              <a:rPr lang="de-CH" dirty="0"/>
            </a:br>
            <a:r>
              <a:rPr lang="de-CH" b="1" dirty="0">
                <a:solidFill>
                  <a:srgbClr val="00A9A2"/>
                </a:solidFill>
                <a:sym typeface="Wingdings" panose="05000000000000000000" pitchFamily="2" charset="2"/>
              </a:rPr>
              <a:t>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/>
              <a:t>simone.rosenkranz@zhbluzern.ch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51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Inhalte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838200" y="2105916"/>
            <a:ext cx="10515600" cy="4022699"/>
          </a:xfrm>
        </p:spPr>
        <p:txBody>
          <a:bodyPr/>
          <a:lstStyle/>
          <a:p>
            <a:r>
              <a:rPr lang="de-DE" dirty="0"/>
              <a:t>Was sind OER?</a:t>
            </a:r>
          </a:p>
          <a:p>
            <a:pPr lvl="0"/>
            <a:r>
              <a:rPr lang="de-DE" dirty="0"/>
              <a:t>Warum Open Educational Resources (OER)?</a:t>
            </a:r>
          </a:p>
          <a:p>
            <a:pPr lvl="0"/>
            <a:r>
              <a:rPr lang="de-DE" dirty="0"/>
              <a:t>Wie funktionieren Creative Commons-Lizenzen?</a:t>
            </a:r>
          </a:p>
          <a:p>
            <a:pPr lvl="0"/>
            <a:r>
              <a:rPr lang="de-DE" dirty="0"/>
              <a:t>Wie und wo finde ich freie Bilder, Musik/Klänge und Videos?</a:t>
            </a:r>
          </a:p>
          <a:p>
            <a:pPr lvl="0"/>
            <a:r>
              <a:rPr lang="de-DE" dirty="0"/>
              <a:t>Wie und wo finde ich weitere Materialien?</a:t>
            </a:r>
          </a:p>
          <a:p>
            <a:pPr lvl="0"/>
            <a:r>
              <a:rPr lang="de-DE" dirty="0"/>
              <a:t>Tipps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248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sind OER?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84BF216C-78F9-4532-A7C4-57C17A19C7D2}"/>
              </a:ext>
            </a:extLst>
          </p:cNvPr>
          <p:cNvSpPr/>
          <p:nvPr/>
        </p:nvSpPr>
        <p:spPr>
          <a:xfrm>
            <a:off x="738680" y="1922461"/>
            <a:ext cx="5793436" cy="132556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Zugang</a:t>
            </a:r>
            <a:r>
              <a:rPr lang="de-CH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Frei zugänglich</a:t>
            </a:r>
          </a:p>
        </p:txBody>
      </p:sp>
      <p:sp>
        <p:nvSpPr>
          <p:cNvPr id="9" name="Pfeil: Fünfeck 8">
            <a:extLst>
              <a:ext uri="{FF2B5EF4-FFF2-40B4-BE49-F238E27FC236}">
                <a16:creationId xmlns:a16="http://schemas.microsoft.com/office/drawing/2014/main" id="{6216E4C4-A204-493C-A658-CD5637A16AA6}"/>
              </a:ext>
            </a:extLst>
          </p:cNvPr>
          <p:cNvSpPr/>
          <p:nvPr/>
        </p:nvSpPr>
        <p:spPr>
          <a:xfrm>
            <a:off x="2648952" y="3429000"/>
            <a:ext cx="6195060" cy="132556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Recht</a:t>
            </a:r>
            <a:r>
              <a:rPr lang="de-CH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Darf weiter verbreitet und bearbeitet werden</a:t>
            </a:r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22DF446B-89A2-45DA-91BD-BCE575BBA9BE}"/>
              </a:ext>
            </a:extLst>
          </p:cNvPr>
          <p:cNvSpPr/>
          <p:nvPr/>
        </p:nvSpPr>
        <p:spPr>
          <a:xfrm>
            <a:off x="4574978" y="4986336"/>
            <a:ext cx="5978435" cy="1325563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Technik</a:t>
            </a:r>
            <a:r>
              <a:rPr lang="de-CH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Liegt in offenen/verbreiteten bearbeitbaren Formaten vor</a:t>
            </a:r>
          </a:p>
        </p:txBody>
      </p:sp>
    </p:spTree>
    <p:extLst>
      <p:ext uri="{BB962C8B-B14F-4D97-AF65-F5344CB8AC3E}">
        <p14:creationId xmlns:p14="http://schemas.microsoft.com/office/powerpoint/2010/main" val="144001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sind OER?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73B501-2D60-4B49-9F65-383E81B4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1" t="3611" r="14584" b="9862"/>
          <a:stretch/>
        </p:blipFill>
        <p:spPr>
          <a:xfrm>
            <a:off x="492110" y="1604963"/>
            <a:ext cx="6390237" cy="509746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285B94C-44A3-45E9-A536-1A9012A328B9}"/>
              </a:ext>
            </a:extLst>
          </p:cNvPr>
          <p:cNvSpPr txBox="1"/>
          <p:nvPr/>
        </p:nvSpPr>
        <p:spPr>
          <a:xfrm>
            <a:off x="7077075" y="6056094"/>
            <a:ext cx="559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«Hand» </a:t>
            </a:r>
            <a:r>
              <a:rPr lang="de-CH" dirty="0" err="1">
                <a:latin typeface="Helvetica" panose="020B0604020202020204" pitchFamily="34" charset="0"/>
                <a:cs typeface="Helvetica" panose="020B0604020202020204" pitchFamily="34" charset="0"/>
              </a:rPr>
              <a:t>by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 Golan Levis,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CC-BY 2.0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b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CH" dirty="0" err="1">
                <a:latin typeface="Helvetica" panose="020B0604020202020204" pitchFamily="34" charset="0"/>
                <a:cs typeface="Helvetica" panose="020B0604020202020204" pitchFamily="34" charset="0"/>
              </a:rPr>
              <a:t>Modified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CH" dirty="0" err="1">
                <a:latin typeface="Helvetica" panose="020B0604020202020204" pitchFamily="34" charset="0"/>
                <a:cs typeface="Helvetica" panose="020B0604020202020204" pitchFamily="34" charset="0"/>
              </a:rPr>
              <a:t>by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 Quill West,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CC-BY 4.0</a:t>
            </a:r>
            <a:endParaRPr lang="de-CH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5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Warum OER?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37C65B-D748-45C0-8F79-D83E2CC71B7C}"/>
              </a:ext>
            </a:extLst>
          </p:cNvPr>
          <p:cNvSpPr txBox="1"/>
          <p:nvPr/>
        </p:nvSpPr>
        <p:spPr>
          <a:xfrm>
            <a:off x="281698" y="1773505"/>
            <a:ext cx="115445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Urheberrecht           Bildungsmaterialien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Kultur des Teilens        Wissen für alle zugänglich und nutzbar machen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Informelles Lernen oder selbständiges Lehren im Rahmen der formalen Lehre unterstützen («Selbstlernphase»)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Lebenslanges Lernen unterstützen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Materialien gemeinsam weiterentwickeln und aktualisieren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Feedback erhalten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latin typeface="Helvetica" panose="020B0604020202020204" pitchFamily="34" charset="0"/>
                <a:cs typeface="Helvetica" panose="020B0604020202020204" pitchFamily="34" charset="0"/>
              </a:rPr>
              <a:t>Eigene Leistungen sichtbar machen, «Schaufenster»</a:t>
            </a:r>
          </a:p>
          <a:p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E1A56C-42EA-442D-B3E4-3C576FF2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514" y="4247770"/>
            <a:ext cx="3893788" cy="21064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7739422-88C0-4469-A5D2-7128798DAD1F}"/>
              </a:ext>
            </a:extLst>
          </p:cNvPr>
          <p:cNvSpPr/>
          <p:nvPr/>
        </p:nvSpPr>
        <p:spPr>
          <a:xfrm>
            <a:off x="7413920" y="6354245"/>
            <a:ext cx="369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hlinkClick r:id="rId3"/>
              </a:rPr>
              <a:t>What is Open Science?</a:t>
            </a:r>
            <a:r>
              <a:rPr lang="en-US" i="1" dirty="0"/>
              <a:t>, Foster (</a:t>
            </a:r>
            <a:r>
              <a:rPr lang="en-US" i="1" dirty="0">
                <a:hlinkClick r:id="rId4"/>
              </a:rPr>
              <a:t>CC BY</a:t>
            </a:r>
            <a:r>
              <a:rPr lang="en-US" i="1" dirty="0"/>
              <a:t>)</a:t>
            </a:r>
            <a:endParaRPr lang="de-CH" dirty="0"/>
          </a:p>
        </p:txBody>
      </p:sp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914061F6-3BAD-4B63-94E4-4E481D8C394D}"/>
              </a:ext>
            </a:extLst>
          </p:cNvPr>
          <p:cNvSpPr/>
          <p:nvPr/>
        </p:nvSpPr>
        <p:spPr>
          <a:xfrm>
            <a:off x="2778034" y="1910769"/>
            <a:ext cx="548641" cy="2459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E01A65C1-A178-41D2-806B-0E6666096016}"/>
              </a:ext>
            </a:extLst>
          </p:cNvPr>
          <p:cNvSpPr/>
          <p:nvPr/>
        </p:nvSpPr>
        <p:spPr>
          <a:xfrm>
            <a:off x="3326675" y="2293946"/>
            <a:ext cx="478971" cy="245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55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OER – Open </a:t>
            </a:r>
            <a:r>
              <a:rPr lang="de-CH" dirty="0" err="1"/>
              <a:t>Pedagogy</a:t>
            </a:r>
            <a:r>
              <a:rPr lang="de-CH" dirty="0"/>
              <a:t>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3B3D51-0AE8-4D97-869D-80C38716F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6" y="1763878"/>
            <a:ext cx="4932348" cy="443337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C9A88CD-10B6-48D2-8050-8D437A7045EF}"/>
              </a:ext>
            </a:extLst>
          </p:cNvPr>
          <p:cNvSpPr/>
          <p:nvPr/>
        </p:nvSpPr>
        <p:spPr>
          <a:xfrm>
            <a:off x="5915192" y="6308209"/>
            <a:ext cx="3946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Karen </a:t>
            </a:r>
            <a:r>
              <a:rPr lang="de-CH" dirty="0" err="1"/>
              <a:t>Cangialosi</a:t>
            </a:r>
            <a:r>
              <a:rPr lang="de-CH" dirty="0"/>
              <a:t>, </a:t>
            </a:r>
            <a:r>
              <a:rPr lang="de-CH" dirty="0">
                <a:hlinkClick r:id="rId3"/>
              </a:rPr>
              <a:t>Open </a:t>
            </a:r>
            <a:r>
              <a:rPr lang="de-CH" dirty="0" err="1">
                <a:hlinkClick r:id="rId3"/>
              </a:rPr>
              <a:t>Pedagogy</a:t>
            </a:r>
            <a:r>
              <a:rPr lang="de-CH" dirty="0"/>
              <a:t>, </a:t>
            </a:r>
            <a:r>
              <a:rPr lang="de-CH" dirty="0">
                <a:hlinkClick r:id="rId4"/>
              </a:rPr>
              <a:t>CC-BY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7447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15297" y="253613"/>
            <a:ext cx="8887873" cy="1325563"/>
          </a:xfrm>
        </p:spPr>
        <p:txBody>
          <a:bodyPr/>
          <a:lstStyle/>
          <a:p>
            <a:r>
              <a:rPr lang="de-CH" dirty="0"/>
              <a:t>Was sind Creative Commons-Lizenzen?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1A533B94-4E4A-4EF3-A038-31BE7AA1625D}" type="slidenum">
              <a:rPr lang="de-CH" smtClean="0"/>
              <a:t>8</a:t>
            </a:fld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00C82C-C57E-456E-8F3C-C6286DD5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013" y="92076"/>
            <a:ext cx="4048125" cy="655358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68E839-9661-4038-ABC3-7AB8026FDC64}"/>
              </a:ext>
            </a:extLst>
          </p:cNvPr>
          <p:cNvSpPr txBox="1"/>
          <p:nvPr/>
        </p:nvSpPr>
        <p:spPr>
          <a:xfrm>
            <a:off x="6362048" y="6307108"/>
            <a:ext cx="1876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/>
              <a:t>Shaddim</a:t>
            </a:r>
            <a:r>
              <a:rPr lang="de-CH" sz="1600" dirty="0"/>
              <a:t> </a:t>
            </a:r>
            <a:r>
              <a:rPr lang="de-CH" sz="1600" dirty="0">
                <a:hlinkClick r:id="rId3"/>
              </a:rPr>
              <a:t>CC-BY</a:t>
            </a:r>
            <a:endParaRPr lang="de-CH" sz="16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35960F0-E0CC-44A8-99C4-66CBA9AB7D0C}"/>
              </a:ext>
            </a:extLst>
          </p:cNvPr>
          <p:cNvSpPr/>
          <p:nvPr/>
        </p:nvSpPr>
        <p:spPr>
          <a:xfrm>
            <a:off x="515297" y="5490728"/>
            <a:ext cx="4312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http://www.creativecommons.ch/</a:t>
            </a:r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F1EEB-D379-4307-AC23-7FA7CA8FE198}"/>
              </a:ext>
            </a:extLst>
          </p:cNvPr>
          <p:cNvSpPr txBox="1"/>
          <p:nvPr/>
        </p:nvSpPr>
        <p:spPr>
          <a:xfrm>
            <a:off x="515297" y="5089689"/>
            <a:ext cx="346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Mehr Informationen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24E7E7-6A4D-45D0-8B4D-8329BACF69F8}"/>
              </a:ext>
            </a:extLst>
          </p:cNvPr>
          <p:cNvSpPr txBox="1"/>
          <p:nvPr/>
        </p:nvSpPr>
        <p:spPr>
          <a:xfrm>
            <a:off x="489945" y="1764772"/>
            <a:ext cx="73920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Grundidee:</a:t>
            </a:r>
          </a:p>
          <a:p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</a:rPr>
              <a:t>Informationen sollen so einfach wie möglich weiterverbreitet werden dürfen – unter bestimmten Voraussetzungen</a:t>
            </a:r>
          </a:p>
          <a:p>
            <a:endParaRPr lang="de-CH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CH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Für OER geeignetes Material muss unter einer dieser Lizenzen stehen:</a:t>
            </a:r>
          </a:p>
          <a:p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</a:rPr>
              <a:t>CC0, CC-BY, CC-BY-SA</a:t>
            </a:r>
            <a:b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</a:rPr>
              <a:t>CC-BY-NC ist nicht geeignet für OER -&gt; </a:t>
            </a:r>
            <a:r>
              <a:rPr lang="de-CH" sz="22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mehr Infos</a:t>
            </a:r>
            <a:endParaRPr lang="de-CH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2B4A393-6F73-475C-91CD-D49785B03BD4}"/>
              </a:ext>
            </a:extLst>
          </p:cNvPr>
          <p:cNvSpPr/>
          <p:nvPr/>
        </p:nvSpPr>
        <p:spPr>
          <a:xfrm>
            <a:off x="9771017" y="365125"/>
            <a:ext cx="2072640" cy="2317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76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OER einsetzen?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EFDA5DE-4744-44D1-9DAC-11D40897227D}"/>
              </a:ext>
            </a:extLst>
          </p:cNvPr>
          <p:cNvSpPr/>
          <p:nvPr/>
        </p:nvSpPr>
        <p:spPr>
          <a:xfrm>
            <a:off x="534663" y="1907449"/>
            <a:ext cx="2194560" cy="1199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dirty="0">
                <a:solidFill>
                  <a:schemeClr val="tx1"/>
                </a:solidFill>
              </a:rPr>
              <a:t>«Inspiration»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C5BD5D2-A049-46A0-8961-2C5F705C81B9}"/>
              </a:ext>
            </a:extLst>
          </p:cNvPr>
          <p:cNvSpPr/>
          <p:nvPr/>
        </p:nvSpPr>
        <p:spPr>
          <a:xfrm>
            <a:off x="2485257" y="2629116"/>
            <a:ext cx="2194560" cy="11996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dirty="0">
                <a:solidFill>
                  <a:schemeClr val="tx1"/>
                </a:solidFill>
              </a:rPr>
              <a:t>Hilfe bei der Erstellung eigener Ressourcen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27BCCA3-6B5E-4EA0-B9E2-48566125EA73}"/>
              </a:ext>
            </a:extLst>
          </p:cNvPr>
          <p:cNvSpPr/>
          <p:nvPr/>
        </p:nvSpPr>
        <p:spPr>
          <a:xfrm>
            <a:off x="4240972" y="3543842"/>
            <a:ext cx="2194560" cy="11996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dirty="0" err="1">
                <a:solidFill>
                  <a:schemeClr val="tx1"/>
                </a:solidFill>
              </a:rPr>
              <a:t>Blended</a:t>
            </a:r>
            <a:r>
              <a:rPr lang="de-CH" sz="2000" b="1" dirty="0">
                <a:solidFill>
                  <a:schemeClr val="tx1"/>
                </a:solidFill>
              </a:rPr>
              <a:t> Learning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55FBF8C-0121-451C-B094-642F7F5B2D89}"/>
              </a:ext>
            </a:extLst>
          </p:cNvPr>
          <p:cNvSpPr/>
          <p:nvPr/>
        </p:nvSpPr>
        <p:spPr>
          <a:xfrm>
            <a:off x="5881121" y="4258219"/>
            <a:ext cx="2194560" cy="11996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dirty="0">
                <a:solidFill>
                  <a:schemeClr val="tx1"/>
                </a:solidFill>
              </a:rPr>
              <a:t>Erstellung von Materialien durch die Studierenden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0AD1175-22AC-451E-9BC7-C81386884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280" y="1917896"/>
            <a:ext cx="1910826" cy="19108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78DFC7A-C9AC-49FB-BA7F-E45EE83D0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540" y="4284481"/>
            <a:ext cx="1893024" cy="1893024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4C3E173-B77F-444E-AEBD-42DD357B7F39}"/>
              </a:ext>
            </a:extLst>
          </p:cNvPr>
          <p:cNvSpPr/>
          <p:nvPr/>
        </p:nvSpPr>
        <p:spPr>
          <a:xfrm>
            <a:off x="7805413" y="5230993"/>
            <a:ext cx="2194560" cy="1325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dirty="0">
                <a:solidFill>
                  <a:schemeClr val="tx1"/>
                </a:solidFill>
              </a:rPr>
              <a:t>Selbststudium</a:t>
            </a:r>
          </a:p>
        </p:txBody>
      </p:sp>
    </p:spTree>
    <p:extLst>
      <p:ext uri="{BB962C8B-B14F-4D97-AF65-F5344CB8AC3E}">
        <p14:creationId xmlns:p14="http://schemas.microsoft.com/office/powerpoint/2010/main" val="3755683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Microsoft Office PowerPoint</Application>
  <PresentationFormat>Breitbild</PresentationFormat>
  <Paragraphs>116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Symbol</vt:lpstr>
      <vt:lpstr>Wingdings</vt:lpstr>
      <vt:lpstr>Office</vt:lpstr>
      <vt:lpstr>PowerPoint-Präsentation</vt:lpstr>
      <vt:lpstr>OER: Vom Finden bis zum Publizieren</vt:lpstr>
      <vt:lpstr>Inhalte</vt:lpstr>
      <vt:lpstr>Was sind OER?</vt:lpstr>
      <vt:lpstr>Was sind OER?</vt:lpstr>
      <vt:lpstr>Warum OER?</vt:lpstr>
      <vt:lpstr>OER – Open Pedagogy?</vt:lpstr>
      <vt:lpstr>Was sind Creative Commons-Lizenzen?</vt:lpstr>
      <vt:lpstr>Wie OER einsetzen?</vt:lpstr>
      <vt:lpstr>Vorbereitung der Suche</vt:lpstr>
      <vt:lpstr>Allgemeine Suchmaschinen:</vt:lpstr>
      <vt:lpstr>Freie Bilder</vt:lpstr>
      <vt:lpstr>Freie Musik, freie Töne und Geräusche</vt:lpstr>
      <vt:lpstr>Freie Videos</vt:lpstr>
      <vt:lpstr>Freie Kurse und OER Repositorien: Deutsch</vt:lpstr>
      <vt:lpstr>Freie Kurse und OER Repositorien: Englisch</vt:lpstr>
      <vt:lpstr>Tipps</vt:lpstr>
      <vt:lpstr>Links</vt:lpstr>
      <vt:lpstr>Links</vt:lpstr>
      <vt:lpstr>Simone Rosenkranz  Zentral- und Hochschulbibliothek Luzern Leitung E-Science    simone.rosenkranz@zhbluzern.ch 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Rosenkranz Simone  ZHB Luzern</cp:lastModifiedBy>
  <cp:revision>184</cp:revision>
  <dcterms:created xsi:type="dcterms:W3CDTF">2018-02-08T11:59:11Z</dcterms:created>
  <dcterms:modified xsi:type="dcterms:W3CDTF">2022-03-07T13:55:05Z</dcterms:modified>
</cp:coreProperties>
</file>